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63" r:id="rId4"/>
    <p:sldId id="257" r:id="rId5"/>
    <p:sldId id="285" r:id="rId6"/>
    <p:sldId id="287" r:id="rId7"/>
    <p:sldId id="286" r:id="rId8"/>
    <p:sldId id="288" r:id="rId9"/>
    <p:sldId id="269" r:id="rId10"/>
    <p:sldId id="289" r:id="rId11"/>
    <p:sldId id="290" r:id="rId12"/>
    <p:sldId id="291" r:id="rId13"/>
    <p:sldId id="284" r:id="rId14"/>
    <p:sldId id="277" r:id="rId15"/>
    <p:sldId id="292" r:id="rId16"/>
    <p:sldId id="293" r:id="rId17"/>
    <p:sldId id="294" r:id="rId18"/>
    <p:sldId id="295" r:id="rId19"/>
    <p:sldId id="296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D3F3464D-D51B-42A5-832A-DDB4032EBB9A}">
          <p14:sldIdLst>
            <p14:sldId id="258"/>
            <p14:sldId id="256"/>
            <p14:sldId id="263"/>
            <p14:sldId id="257"/>
            <p14:sldId id="285"/>
            <p14:sldId id="287"/>
            <p14:sldId id="286"/>
            <p14:sldId id="288"/>
            <p14:sldId id="269"/>
            <p14:sldId id="289"/>
            <p14:sldId id="290"/>
            <p14:sldId id="291"/>
            <p14:sldId id="284"/>
            <p14:sldId id="277"/>
            <p14:sldId id="292"/>
            <p14:sldId id="293"/>
            <p14:sldId id="294"/>
            <p14:sldId id="295"/>
            <p14:sldId id="29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814" y="-9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40C5B-EF6E-4872-A9B2-C85632F6B9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87896" y="2564904"/>
            <a:ext cx="799288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5400" b="1" dirty="0" smtClean="0">
                <a:solidFill>
                  <a:srgbClr val="0000CC"/>
                </a:solidFill>
              </a:rPr>
              <a:t>ПРОГРАММА РАЗВИТИЯ</a:t>
            </a:r>
          </a:p>
          <a:p>
            <a:pPr lvl="0" algn="ctr"/>
            <a:r>
              <a:rPr lang="ru-RU" sz="5400" b="1" dirty="0" smtClean="0">
                <a:solidFill>
                  <a:srgbClr val="0000CC"/>
                </a:solidFill>
              </a:rPr>
              <a:t>МБОУ СОШ №3</a:t>
            </a:r>
          </a:p>
          <a:p>
            <a:pPr lvl="0" algn="ctr"/>
            <a:endParaRPr lang="ru-RU" sz="5400" b="1" dirty="0" smtClean="0">
              <a:solidFill>
                <a:srgbClr val="0000CC"/>
              </a:solidFill>
            </a:endParaRPr>
          </a:p>
          <a:p>
            <a:pPr lvl="0" algn="ctr"/>
            <a:r>
              <a:rPr lang="ru-RU" sz="4800" b="1" dirty="0" smtClean="0">
                <a:solidFill>
                  <a:srgbClr val="0000CC"/>
                </a:solidFill>
              </a:rPr>
              <a:t>(</a:t>
            </a:r>
            <a:r>
              <a:rPr lang="ru-RU" sz="4800" b="1" i="1" dirty="0" smtClean="0">
                <a:solidFill>
                  <a:srgbClr val="0000CC"/>
                </a:solidFill>
              </a:rPr>
              <a:t>2019 - 2025 г.г.</a:t>
            </a:r>
            <a:r>
              <a:rPr lang="ru-RU" sz="4800" b="1" dirty="0" smtClean="0">
                <a:solidFill>
                  <a:srgbClr val="0000CC"/>
                </a:solidFill>
              </a:rPr>
              <a:t>)</a:t>
            </a:r>
            <a:endParaRPr lang="ru-RU" sz="4800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1124744"/>
            <a:ext cx="7128792" cy="1143000"/>
          </a:xfrm>
        </p:spPr>
        <p:txBody>
          <a:bodyPr>
            <a:noAutofit/>
          </a:bodyPr>
          <a:lstStyle/>
          <a:p>
            <a:r>
              <a:rPr lang="ru-RU" sz="4800" b="1" dirty="0">
                <a:solidFill>
                  <a:srgbClr val="0000CC"/>
                </a:solidFill>
              </a:rPr>
              <a:t>УСПЕХ </a:t>
            </a:r>
            <a:r>
              <a:rPr lang="ru-RU" sz="4800" b="1" dirty="0" smtClean="0">
                <a:solidFill>
                  <a:srgbClr val="0000CC"/>
                </a:solidFill>
              </a:rPr>
              <a:t/>
            </a:r>
            <a:br>
              <a:rPr lang="ru-RU" sz="4800" b="1" dirty="0" smtClean="0">
                <a:solidFill>
                  <a:srgbClr val="0000CC"/>
                </a:solidFill>
              </a:rPr>
            </a:br>
            <a:r>
              <a:rPr lang="ru-RU" sz="4800" b="1" dirty="0" smtClean="0">
                <a:solidFill>
                  <a:srgbClr val="0000CC"/>
                </a:solidFill>
              </a:rPr>
              <a:t>КАЖДОГО </a:t>
            </a:r>
            <a:r>
              <a:rPr lang="ru-RU" sz="4800" b="1" dirty="0">
                <a:solidFill>
                  <a:srgbClr val="0000CC"/>
                </a:solidFill>
              </a:rPr>
              <a:t>РЕБЁНКА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2643182"/>
            <a:ext cx="7215238" cy="3786214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Цель проекта: создание качественных условий для воспитания гармонично развитой и социально ответственной личности, обновления содержания и методов дополнительного образования детей, развития кадрового потенциала и модернизации инфраструктуры системы дополнительного образования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детей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840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68" y="1124744"/>
            <a:ext cx="5946454" cy="1143000"/>
          </a:xfrm>
        </p:spPr>
        <p:txBody>
          <a:bodyPr>
            <a:noAutofit/>
          </a:bodyPr>
          <a:lstStyle/>
          <a:p>
            <a:r>
              <a:rPr lang="ru-RU" sz="4800" b="1" dirty="0">
                <a:solidFill>
                  <a:srgbClr val="0000CC"/>
                </a:solidFill>
              </a:rPr>
              <a:t>ЦИФРОВАЯ ШКОЛА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2643182"/>
            <a:ext cx="7215238" cy="3786214"/>
          </a:xfrm>
        </p:spPr>
        <p:txBody>
          <a:bodyPr>
            <a:no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создание условий для внедрения современной и безопасной цифровой образовательной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среды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116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68" y="1124744"/>
            <a:ext cx="5946454" cy="1143000"/>
          </a:xfrm>
        </p:spPr>
        <p:txBody>
          <a:bodyPr>
            <a:noAutofit/>
          </a:bodyPr>
          <a:lstStyle/>
          <a:p>
            <a:r>
              <a:rPr lang="ru-RU" sz="4800" b="1" dirty="0">
                <a:solidFill>
                  <a:srgbClr val="0000CC"/>
                </a:solidFill>
              </a:rPr>
              <a:t>СОВРЕМЕННЫЙ РОДИТЕЛЬ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2643182"/>
            <a:ext cx="7215238" cy="3786214"/>
          </a:xfrm>
        </p:spPr>
        <p:txBody>
          <a:bodyPr>
            <a:no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Цель проекта: оказание помощи родителям обучающихся в воспитании детей, охране и укреплении их физического и психологического здоровья, развитии индивидуальных способностей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909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1214422"/>
            <a:ext cx="6480720" cy="631844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00CC"/>
                </a:solidFill>
              </a:rPr>
              <a:t>Качество реализации Программы </a:t>
            </a:r>
            <a:r>
              <a:rPr lang="ru-RU" b="1" dirty="0" smtClean="0">
                <a:solidFill>
                  <a:srgbClr val="0000CC"/>
                </a:solidFill>
              </a:rPr>
              <a:t>Развития</a:t>
            </a:r>
            <a:r>
              <a:rPr lang="ru-RU" dirty="0" smtClean="0">
                <a:solidFill>
                  <a:srgbClr val="0000CC"/>
                </a:solidFill>
              </a:rPr>
              <a:t/>
            </a:r>
            <a:br>
              <a:rPr lang="ru-RU" dirty="0" smtClean="0">
                <a:solidFill>
                  <a:srgbClr val="0000CC"/>
                </a:solidFill>
              </a:rPr>
            </a:br>
            <a:endParaRPr lang="ru-RU" dirty="0">
              <a:solidFill>
                <a:srgbClr val="0000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857364"/>
            <a:ext cx="750099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определяется совокупностью свойств, способствующих удовлетворению потребностей обучающихся и их родителей (законных представителей) и отвечающих интересам общества и государства. </a:t>
            </a:r>
          </a:p>
          <a:p>
            <a:pPr>
              <a:buNone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Составляющие качества образования следующие: уровень достижений учащихся в образовательном процессе; уровень мастерства учителей; качество условий организации образовательного процесса; качество управления системой образования в школе; общественный рейтинг школы и его востребованность.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915816" y="764704"/>
            <a:ext cx="5286412" cy="1143000"/>
          </a:xfrm>
        </p:spPr>
        <p:txBody>
          <a:bodyPr>
            <a:noAutofit/>
          </a:bodyPr>
          <a:lstStyle/>
          <a:p>
            <a:pPr eaLnBrk="1" hangingPunct="1"/>
            <a:r>
              <a:rPr lang="ru-RU" sz="3200" b="1" dirty="0" smtClean="0">
                <a:solidFill>
                  <a:srgbClr val="0000CC"/>
                </a:solidFill>
              </a:rPr>
              <a:t>Индикаторы и показатели эффективности реализации Программы развития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85786" y="1828800"/>
            <a:ext cx="3710014" cy="4302125"/>
          </a:xfrm>
        </p:spPr>
        <p:txBody>
          <a:bodyPr/>
          <a:lstStyle/>
          <a:p>
            <a:pPr eaLnBrk="1" hangingPunct="1">
              <a:buNone/>
            </a:pPr>
            <a:r>
              <a:rPr lang="ru-RU" sz="2800" dirty="0" smtClean="0"/>
              <a:t>	</a:t>
            </a:r>
          </a:p>
        </p:txBody>
      </p:sp>
      <p:graphicFrame>
        <p:nvGraphicFramePr>
          <p:cNvPr id="266370" name="Group 13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81434292"/>
              </p:ext>
            </p:extLst>
          </p:nvPr>
        </p:nvGraphicFramePr>
        <p:xfrm>
          <a:off x="683568" y="2276872"/>
          <a:ext cx="7776864" cy="4269864"/>
        </p:xfrm>
        <a:graphic>
          <a:graphicData uri="http://schemas.openxmlformats.org/drawingml/2006/table">
            <a:tbl>
              <a:tblPr/>
              <a:tblGrid>
                <a:gridCol w="7776864"/>
              </a:tblGrid>
              <a:tr h="4269864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Исполнение муниципального задания на оказание услуг (выполнение работ) в соответствии с утвержденным перечнем.</a:t>
                      </a:r>
                    </a:p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Выполнение образовательной программы.</a:t>
                      </a:r>
                    </a:p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Повышение качественного показателя независимой системы оценки качества общего образования.</a:t>
                      </a:r>
                    </a:p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Повышение уровня удовлетворенности потребителей качеством предоставления услуги.</a:t>
                      </a:r>
                    </a:p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Обновление инфраструктуры и организация образовательного процесса школы.</a:t>
                      </a:r>
                    </a:p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Реализация основных образовательных программ, в соответствии с требованиями ФГОС, в том числе для обучающихся с ОВЗ.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915816" y="764704"/>
            <a:ext cx="5286412" cy="1143000"/>
          </a:xfrm>
        </p:spPr>
        <p:txBody>
          <a:bodyPr>
            <a:noAutofit/>
          </a:bodyPr>
          <a:lstStyle/>
          <a:p>
            <a:pPr eaLnBrk="1" hangingPunct="1"/>
            <a:r>
              <a:rPr lang="ru-RU" sz="3200" b="1" dirty="0" smtClean="0">
                <a:solidFill>
                  <a:srgbClr val="0000CC"/>
                </a:solidFill>
              </a:rPr>
              <a:t>Индикаторы и показатели эффективности реализации Программы развития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85786" y="1828800"/>
            <a:ext cx="3710014" cy="4302125"/>
          </a:xfrm>
        </p:spPr>
        <p:txBody>
          <a:bodyPr/>
          <a:lstStyle/>
          <a:p>
            <a:pPr eaLnBrk="1" hangingPunct="1">
              <a:buNone/>
            </a:pPr>
            <a:r>
              <a:rPr lang="ru-RU" sz="2800" dirty="0" smtClean="0"/>
              <a:t>	</a:t>
            </a:r>
          </a:p>
        </p:txBody>
      </p:sp>
      <p:graphicFrame>
        <p:nvGraphicFramePr>
          <p:cNvPr id="266370" name="Group 13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51101444"/>
              </p:ext>
            </p:extLst>
          </p:nvPr>
        </p:nvGraphicFramePr>
        <p:xfrm>
          <a:off x="683568" y="2276872"/>
          <a:ext cx="7776864" cy="4968240"/>
        </p:xfrm>
        <a:graphic>
          <a:graphicData uri="http://schemas.openxmlformats.org/drawingml/2006/table">
            <a:tbl>
              <a:tblPr/>
              <a:tblGrid>
                <a:gridCol w="7776864"/>
              </a:tblGrid>
              <a:tr h="4269864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Переход на федеральные государственные образовательные стандарты СОО.</a:t>
                      </a:r>
                    </a:p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Повышение доли обучающихся, охваченных программами позволяющими сформировать ключевые цифровые навыки, навыки в области финансовых, общекультурных, гибких компетенций, отвечающих вызовам современности.</a:t>
                      </a:r>
                    </a:p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Увеличение доли педагогов, прошедших обучение по обновленным программам повышения квалификации, в том числе по направлению «Технология» и «Информатика».</a:t>
                      </a:r>
                    </a:p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Увеличение доли педагогических работников с высшей и первой квалификационной категорией.</a:t>
                      </a:r>
                    </a:p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Увеличение доли педагогических работников в возрасте до 35 лет, вовлеченных в различные формы поддержки и сопровождения работы.</a:t>
                      </a:r>
                    </a:p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60999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915816" y="764704"/>
            <a:ext cx="5286412" cy="1143000"/>
          </a:xfrm>
        </p:spPr>
        <p:txBody>
          <a:bodyPr>
            <a:noAutofit/>
          </a:bodyPr>
          <a:lstStyle/>
          <a:p>
            <a:pPr eaLnBrk="1" hangingPunct="1"/>
            <a:r>
              <a:rPr lang="ru-RU" sz="3200" b="1" dirty="0" smtClean="0">
                <a:solidFill>
                  <a:srgbClr val="0000CC"/>
                </a:solidFill>
              </a:rPr>
              <a:t>Индикаторы и показатели эффективности реализации Программы развития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85786" y="1828800"/>
            <a:ext cx="3710014" cy="4302125"/>
          </a:xfrm>
        </p:spPr>
        <p:txBody>
          <a:bodyPr/>
          <a:lstStyle/>
          <a:p>
            <a:pPr eaLnBrk="1" hangingPunct="1">
              <a:buNone/>
            </a:pPr>
            <a:r>
              <a:rPr lang="ru-RU" sz="2800" dirty="0" smtClean="0"/>
              <a:t>	</a:t>
            </a:r>
          </a:p>
        </p:txBody>
      </p:sp>
      <p:graphicFrame>
        <p:nvGraphicFramePr>
          <p:cNvPr id="266370" name="Group 13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80425911"/>
              </p:ext>
            </p:extLst>
          </p:nvPr>
        </p:nvGraphicFramePr>
        <p:xfrm>
          <a:off x="683568" y="2276872"/>
          <a:ext cx="7776864" cy="4358640"/>
        </p:xfrm>
        <a:graphic>
          <a:graphicData uri="http://schemas.openxmlformats.org/drawingml/2006/table">
            <a:tbl>
              <a:tblPr/>
              <a:tblGrid>
                <a:gridCol w="7776864"/>
              </a:tblGrid>
              <a:tr h="4269864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Увеличение количества реализуемых социально - образовательных проектов.</a:t>
                      </a:r>
                    </a:p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Увеличение доли обучающихся школы, вовлечённых в различные формы сопровождения и наставничества.</a:t>
                      </a:r>
                    </a:p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Увеличение доли обеспеченности специалистами и педагогами для организации службы сопровождения детей с ОВЗ.</a:t>
                      </a:r>
                    </a:p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Увеличение доли обучающихся в системе взаимодействия с технопарком «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Кванториум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 и Центром технического творчества (ЦТТ).</a:t>
                      </a:r>
                    </a:p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Увеличение доли учащихся, принявших участие в городских, краевых и всероссийских олимпиадах, конкурсах, соревнованиях.</a:t>
                      </a:r>
                    </a:p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16229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915816" y="764704"/>
            <a:ext cx="5286412" cy="1143000"/>
          </a:xfrm>
        </p:spPr>
        <p:txBody>
          <a:bodyPr>
            <a:noAutofit/>
          </a:bodyPr>
          <a:lstStyle/>
          <a:p>
            <a:pPr eaLnBrk="1" hangingPunct="1"/>
            <a:r>
              <a:rPr lang="ru-RU" sz="3200" b="1" dirty="0" smtClean="0">
                <a:solidFill>
                  <a:srgbClr val="0000CC"/>
                </a:solidFill>
              </a:rPr>
              <a:t>Индикаторы и показатели эффективности реализации Программы развития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85786" y="1828800"/>
            <a:ext cx="3710014" cy="4302125"/>
          </a:xfrm>
        </p:spPr>
        <p:txBody>
          <a:bodyPr/>
          <a:lstStyle/>
          <a:p>
            <a:pPr eaLnBrk="1" hangingPunct="1">
              <a:buNone/>
            </a:pPr>
            <a:r>
              <a:rPr lang="ru-RU" sz="2800" dirty="0" smtClean="0"/>
              <a:t>	</a:t>
            </a:r>
          </a:p>
        </p:txBody>
      </p:sp>
      <p:graphicFrame>
        <p:nvGraphicFramePr>
          <p:cNvPr id="266370" name="Group 13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3992792"/>
              </p:ext>
            </p:extLst>
          </p:nvPr>
        </p:nvGraphicFramePr>
        <p:xfrm>
          <a:off x="755576" y="2204864"/>
          <a:ext cx="7776864" cy="5345048"/>
        </p:xfrm>
        <a:graphic>
          <a:graphicData uri="http://schemas.openxmlformats.org/drawingml/2006/table">
            <a:tbl>
              <a:tblPr/>
              <a:tblGrid>
                <a:gridCol w="7776864"/>
              </a:tblGrid>
              <a:tr h="5345048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Увеличение доли учащихся, ставших победителями и призерами городских, краевых и всероссийских олимпиадах, конкурсах, соревнованиях.</a:t>
                      </a:r>
                    </a:p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Увеличение доли учащихся школы, включенных в учебно- исследовательскую и проектную деятельность.</a:t>
                      </a:r>
                    </a:p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Увеличение количества детей, прошедших обучение в центрах выявления, поддержки и развития способностей и талантов у детей и молодежи.</a:t>
                      </a:r>
                    </a:p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Увеличение количества мероприятий по профориентации.</a:t>
                      </a:r>
                    </a:p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Увеличение количества детей, охваченных мероприятиями проекта «Билет в будущее», и проектов на онлайн-платформе «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Проектория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», направленных на раннюю профориентацию детей.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13870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915816" y="764704"/>
            <a:ext cx="5286412" cy="1143000"/>
          </a:xfrm>
        </p:spPr>
        <p:txBody>
          <a:bodyPr>
            <a:noAutofit/>
          </a:bodyPr>
          <a:lstStyle/>
          <a:p>
            <a:pPr eaLnBrk="1" hangingPunct="1"/>
            <a:r>
              <a:rPr lang="ru-RU" sz="3200" b="1" dirty="0" smtClean="0">
                <a:solidFill>
                  <a:srgbClr val="0000CC"/>
                </a:solidFill>
              </a:rPr>
              <a:t>Индикаторы и показатели эффективности реализации Программы развития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85786" y="1828800"/>
            <a:ext cx="3710014" cy="4302125"/>
          </a:xfrm>
        </p:spPr>
        <p:txBody>
          <a:bodyPr/>
          <a:lstStyle/>
          <a:p>
            <a:pPr eaLnBrk="1" hangingPunct="1">
              <a:buNone/>
            </a:pPr>
            <a:r>
              <a:rPr lang="ru-RU" sz="2800" dirty="0" smtClean="0"/>
              <a:t>	</a:t>
            </a:r>
          </a:p>
        </p:txBody>
      </p:sp>
      <p:graphicFrame>
        <p:nvGraphicFramePr>
          <p:cNvPr id="266370" name="Group 13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39053410"/>
              </p:ext>
            </p:extLst>
          </p:nvPr>
        </p:nvGraphicFramePr>
        <p:xfrm>
          <a:off x="755576" y="2204864"/>
          <a:ext cx="7776864" cy="5345048"/>
        </p:xfrm>
        <a:graphic>
          <a:graphicData uri="http://schemas.openxmlformats.org/drawingml/2006/table">
            <a:tbl>
              <a:tblPr/>
              <a:tblGrid>
                <a:gridCol w="7776864"/>
              </a:tblGrid>
              <a:tr h="5345048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Увеличение доли учащихся с ОВЗ, охваченных системой дополнительного образования.</a:t>
                      </a:r>
                    </a:p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Увеличение доли учащихся в возрасте от 6,5 до 18 лет, охваченных дополнительным образованием.</a:t>
                      </a:r>
                    </a:p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Увеличение количество новых дополнительных программ, отвечающих условиям современного развития общества.</a:t>
                      </a:r>
                    </a:p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Увеличение доли авторских программ внеурочной деятельности, дополнительных общеразвивающих программ, имеющих внешнюю рецензию.</a:t>
                      </a:r>
                    </a:p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доступом к сети интернет с высокой скоростью (выше 100 Мб/с).</a:t>
                      </a:r>
                    </a:p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Увеличение доли обучающихся в образовательных организациях, осуществляющих деятельность по стандарту цифровой школы.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86180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915816" y="764704"/>
            <a:ext cx="5286412" cy="1143000"/>
          </a:xfrm>
        </p:spPr>
        <p:txBody>
          <a:bodyPr>
            <a:noAutofit/>
          </a:bodyPr>
          <a:lstStyle/>
          <a:p>
            <a:pPr eaLnBrk="1" hangingPunct="1"/>
            <a:r>
              <a:rPr lang="ru-RU" sz="3200" b="1" dirty="0" smtClean="0">
                <a:solidFill>
                  <a:srgbClr val="0000CC"/>
                </a:solidFill>
              </a:rPr>
              <a:t>Индикаторы и показатели эффективности реализации Программы развития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85786" y="1828800"/>
            <a:ext cx="3710014" cy="4302125"/>
          </a:xfrm>
        </p:spPr>
        <p:txBody>
          <a:bodyPr/>
          <a:lstStyle/>
          <a:p>
            <a:pPr eaLnBrk="1" hangingPunct="1">
              <a:buNone/>
            </a:pPr>
            <a:r>
              <a:rPr lang="ru-RU" sz="2800" dirty="0" smtClean="0"/>
              <a:t>	</a:t>
            </a:r>
          </a:p>
        </p:txBody>
      </p:sp>
      <p:graphicFrame>
        <p:nvGraphicFramePr>
          <p:cNvPr id="266370" name="Group 13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18094028"/>
              </p:ext>
            </p:extLst>
          </p:nvPr>
        </p:nvGraphicFramePr>
        <p:xfrm>
          <a:off x="827584" y="2564904"/>
          <a:ext cx="7776864" cy="5345048"/>
        </p:xfrm>
        <a:graphic>
          <a:graphicData uri="http://schemas.openxmlformats.org/drawingml/2006/table">
            <a:tbl>
              <a:tblPr/>
              <a:tblGrid>
                <a:gridCol w="7776864"/>
              </a:tblGrid>
              <a:tr h="5345048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Увеличение доли педагогических работников состоящих в цифровых профессиональных сообществах.</a:t>
                      </a:r>
                    </a:p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Модернизация и функционирование единой информационной системы «Цифровая школа» для обеспечения полного электронного документооборота деятельности образовательной организации.</a:t>
                      </a:r>
                    </a:p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Увеличение доли педагогических работников и учащихся использующих «Электронный кабинет учителя», «Электронное портфолио обучающегося».</a:t>
                      </a:r>
                    </a:p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Увеличение доли родителей (законных представителей) вовлечённых в различные формы активного взаимодействия со школой.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49625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28926" y="714356"/>
            <a:ext cx="5143536" cy="1155699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0000CC"/>
                </a:solidFill>
              </a:rPr>
              <a:t>Цель программы:</a:t>
            </a:r>
            <a:endParaRPr lang="ru-RU" sz="4800" b="1" dirty="0">
              <a:solidFill>
                <a:srgbClr val="0000CC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2564904"/>
            <a:ext cx="7344816" cy="3281370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chemeClr val="tx1"/>
                </a:solidFill>
              </a:rPr>
              <a:t>Повышение качества образования, соответствующего современным потребностям личности, общества, государства в рамках реализации национального проекта «Образование»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86050" y="785794"/>
            <a:ext cx="5357850" cy="1143000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00CC"/>
                </a:solidFill>
              </a:rPr>
              <a:t>Задачи:</a:t>
            </a:r>
            <a:endParaRPr lang="ru-RU" sz="5400" b="1" dirty="0">
              <a:solidFill>
                <a:srgbClr val="0000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2357430"/>
            <a:ext cx="7429552" cy="4071966"/>
          </a:xfrm>
        </p:spPr>
        <p:txBody>
          <a:bodyPr>
            <a:noAutofit/>
          </a:bodyPr>
          <a:lstStyle/>
          <a:p>
            <a:pPr lvl="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Достижение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качества образования, соответствующего требованиями ФГОС, через совершенствование форм, технологий, учебно-методического обеспечения, обновление содержания и совершенствование методов обучения.</a:t>
            </a:r>
          </a:p>
          <a:p>
            <a:pPr lvl="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условий обучения и воспитания детей с ограниченными возможностями здоровья.</a:t>
            </a:r>
          </a:p>
          <a:p>
            <a:pPr lvl="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Модернизация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системы материально-технического обеспечения образовательного процесса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86050" y="785794"/>
            <a:ext cx="5357850" cy="1143000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00CC"/>
                </a:solidFill>
              </a:rPr>
              <a:t>Задачи:</a:t>
            </a:r>
            <a:endParaRPr lang="ru-RU" sz="5400" b="1" dirty="0">
              <a:solidFill>
                <a:srgbClr val="0000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2060848"/>
            <a:ext cx="7715304" cy="4143404"/>
          </a:xfrm>
        </p:spPr>
        <p:txBody>
          <a:bodyPr>
            <a:noAutofit/>
          </a:bodyPr>
          <a:lstStyle/>
          <a:p>
            <a:pPr lvl="0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Разработка и внедрение комплекса мер по участию общественности в управлении учреждением и оценке качества образования.</a:t>
            </a:r>
          </a:p>
          <a:p>
            <a:pPr lvl="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системы непрерывного повышения профессионального мастерства и квалификации педагогических работников с вовлечением в национальную систему профессионального роста педагогических работников.</a:t>
            </a:r>
          </a:p>
          <a:p>
            <a:pPr lvl="0"/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476672"/>
            <a:ext cx="5357850" cy="1143000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00CC"/>
                </a:solidFill>
              </a:rPr>
              <a:t>Задачи:</a:t>
            </a:r>
            <a:endParaRPr lang="ru-RU" sz="5400" b="1" dirty="0">
              <a:solidFill>
                <a:srgbClr val="0000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2632" y="1628800"/>
            <a:ext cx="8291368" cy="4143404"/>
          </a:xfrm>
        </p:spPr>
        <p:txBody>
          <a:bodyPr>
            <a:noAutofit/>
          </a:bodyPr>
          <a:lstStyle/>
          <a:p>
            <a:pPr lvl="0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Формирование эффективной системы выявления, поддержки и развития успешных детей.</a:t>
            </a:r>
          </a:p>
          <a:p>
            <a:pPr lvl="0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Развитие механизмов эффективного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взаимодействия учреждения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 образовательными организациями, социальными партнерами в рамках осуществления образовательной,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профориентационной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и воспитательной деятельности, создание системы ранней профориентации и осознанного выбора профессии. </a:t>
            </a:r>
          </a:p>
          <a:p>
            <a:pPr lvl="0"/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274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59832" y="332656"/>
            <a:ext cx="5357850" cy="1143000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00CC"/>
                </a:solidFill>
              </a:rPr>
              <a:t>Задачи:</a:t>
            </a:r>
            <a:endParaRPr lang="ru-RU" sz="5400" b="1" dirty="0">
              <a:solidFill>
                <a:srgbClr val="0000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628800"/>
            <a:ext cx="8003336" cy="4143404"/>
          </a:xfrm>
        </p:spPr>
        <p:txBody>
          <a:bodyPr>
            <a:noAutofit/>
          </a:bodyPr>
          <a:lstStyle/>
          <a:p>
            <a:pPr lvl="0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Совершенствование единой информационной системы «Цифровая образовательная  среда».</a:t>
            </a:r>
          </a:p>
          <a:p>
            <a:pPr lvl="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Проектирование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мотивирующих образовательных сред как необходимого условия успешной социализации учащихся, расширение разнообразия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внеучебных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проектов и творческих инициатив, в том числе с применением дистанционных технологий и форм открытого образования.</a:t>
            </a:r>
          </a:p>
          <a:p>
            <a:pPr lvl="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условий для активного вовлечения родителей в образовательную деятельность.</a:t>
            </a:r>
          </a:p>
          <a:p>
            <a:pPr lvl="0"/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034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86050" y="785794"/>
            <a:ext cx="5357850" cy="1143000"/>
          </a:xfrm>
        </p:spPr>
        <p:txBody>
          <a:bodyPr>
            <a:normAutofit fontScale="90000"/>
          </a:bodyPr>
          <a:lstStyle/>
          <a:p>
            <a:r>
              <a:rPr lang="ru-RU" sz="5400" b="1" dirty="0" smtClean="0">
                <a:solidFill>
                  <a:srgbClr val="0000CC"/>
                </a:solidFill>
              </a:rPr>
              <a:t>Проекты Программы</a:t>
            </a:r>
            <a:endParaRPr lang="ru-RU" sz="5400" b="1" dirty="0">
              <a:solidFill>
                <a:srgbClr val="0000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2636912"/>
            <a:ext cx="7715304" cy="4143404"/>
          </a:xfrm>
        </p:spPr>
        <p:txBody>
          <a:bodyPr>
            <a:noAutofit/>
          </a:bodyPr>
          <a:lstStyle/>
          <a:p>
            <a:pPr lvl="0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Проект «Современная школа»</a:t>
            </a:r>
          </a:p>
          <a:p>
            <a:pPr lvl="0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Проект «Учитель будущего» </a:t>
            </a:r>
          </a:p>
          <a:p>
            <a:pPr lvl="0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Проект «Успех каждого ребенка» </a:t>
            </a:r>
          </a:p>
          <a:p>
            <a:pPr lvl="0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Проект «Цифровая школа»</a:t>
            </a:r>
          </a:p>
          <a:p>
            <a:pPr lvl="0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Проект «Современный родитель»</a:t>
            </a:r>
          </a:p>
          <a:p>
            <a:pPr lvl="0"/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269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692696"/>
            <a:ext cx="6408712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00CC"/>
                </a:solidFill>
              </a:rPr>
              <a:t/>
            </a:r>
            <a:br>
              <a:rPr lang="ru-RU" b="1" dirty="0" smtClean="0">
                <a:solidFill>
                  <a:srgbClr val="0000CC"/>
                </a:solidFill>
              </a:rPr>
            </a:br>
            <a:r>
              <a:rPr lang="ru-RU" b="1" dirty="0" smtClean="0">
                <a:solidFill>
                  <a:srgbClr val="0000CC"/>
                </a:solidFill>
              </a:rPr>
              <a:t>СОВРЕМЕННАЯ ШКОЛА</a:t>
            </a:r>
            <a:endParaRPr lang="ru-RU" b="1" dirty="0">
              <a:solidFill>
                <a:srgbClr val="0000CC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332037"/>
            <a:ext cx="8229600" cy="4525963"/>
          </a:xfrm>
        </p:spPr>
        <p:txBody>
          <a:bodyPr>
            <a:normAutofit/>
          </a:bodyPr>
          <a:lstStyle/>
          <a:p>
            <a:r>
              <a:rPr lang="ru-RU" b="1" dirty="0" smtClean="0"/>
              <a:t>Цель </a:t>
            </a:r>
            <a:r>
              <a:rPr lang="ru-RU" b="1" dirty="0"/>
              <a:t>проекта: повышение качества образования посредством обновления содержания и технологий преподавания общеобразовательных программ за счет обновления материально-технической базы школы, вовлечения всех участников образовательного процесса в развитие системы </a:t>
            </a:r>
            <a:r>
              <a:rPr lang="ru-RU" b="1" dirty="0" smtClean="0"/>
              <a:t>образования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03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68" y="1124744"/>
            <a:ext cx="5946454" cy="1143000"/>
          </a:xfrm>
        </p:spPr>
        <p:txBody>
          <a:bodyPr>
            <a:noAutofit/>
          </a:bodyPr>
          <a:lstStyle/>
          <a:p>
            <a:r>
              <a:rPr lang="ru-RU" sz="4800" b="1" dirty="0">
                <a:solidFill>
                  <a:srgbClr val="0000CC"/>
                </a:solidFill>
              </a:rPr>
              <a:t>УЧИТЕЛЬ </a:t>
            </a:r>
            <a:r>
              <a:rPr lang="ru-RU" sz="4800" b="1" dirty="0" smtClean="0">
                <a:solidFill>
                  <a:srgbClr val="0000CC"/>
                </a:solidFill>
              </a:rPr>
              <a:t>БУДУЩЕГО</a:t>
            </a:r>
            <a:endParaRPr lang="ru-RU" sz="4800" b="1" dirty="0">
              <a:solidFill>
                <a:srgbClr val="0000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2643182"/>
            <a:ext cx="7215238" cy="3786214"/>
          </a:xfrm>
        </p:spPr>
        <p:txBody>
          <a:bodyPr>
            <a:no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 проекта: внедрение национальной системы профессионального роста педагогических работников образовательной организации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851</Words>
  <Application>Microsoft Office PowerPoint</Application>
  <PresentationFormat>Экран (4:3)</PresentationFormat>
  <Paragraphs>83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Презентация PowerPoint</vt:lpstr>
      <vt:lpstr>Цель программы:</vt:lpstr>
      <vt:lpstr>Задачи:</vt:lpstr>
      <vt:lpstr>Задачи:</vt:lpstr>
      <vt:lpstr>Задачи:</vt:lpstr>
      <vt:lpstr>Задачи:</vt:lpstr>
      <vt:lpstr>Проекты Программы</vt:lpstr>
      <vt:lpstr> СОВРЕМЕННАЯ ШКОЛА</vt:lpstr>
      <vt:lpstr>УЧИТЕЛЬ БУДУЩЕГО</vt:lpstr>
      <vt:lpstr>УСПЕХ  КАЖДОГО РЕБЁНКА</vt:lpstr>
      <vt:lpstr>ЦИФРОВАЯ ШКОЛА</vt:lpstr>
      <vt:lpstr>СОВРЕМЕННЫЙ РОДИТЕЛЬ</vt:lpstr>
      <vt:lpstr>Качество реализации Программы Развития </vt:lpstr>
      <vt:lpstr>Индикаторы и показатели эффективности реализации Программы развития</vt:lpstr>
      <vt:lpstr>Индикаторы и показатели эффективности реализации Программы развития</vt:lpstr>
      <vt:lpstr>Индикаторы и показатели эффективности реализации Программы развития</vt:lpstr>
      <vt:lpstr>Индикаторы и показатели эффективности реализации Программы развития</vt:lpstr>
      <vt:lpstr>Индикаторы и показатели эффективности реализации Программы развития</vt:lpstr>
      <vt:lpstr>Индикаторы и показатели эффективности реализации Программы развития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Галина Николаевна</cp:lastModifiedBy>
  <cp:revision>19</cp:revision>
  <dcterms:modified xsi:type="dcterms:W3CDTF">2020-11-16T07:07:25Z</dcterms:modified>
</cp:coreProperties>
</file>